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40" r:id="rId1"/>
  </p:sldMasterIdLst>
  <p:sldIdLst>
    <p:sldId id="256" r:id="rId2"/>
    <p:sldId id="257" r:id="rId3"/>
    <p:sldId id="258" r:id="rId4"/>
    <p:sldId id="262" r:id="rId5"/>
    <p:sldId id="260" r:id="rId6"/>
    <p:sldId id="261" r:id="rId7"/>
    <p:sldId id="263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050"/>
    <p:restoredTop sz="96327"/>
  </p:normalViewPr>
  <p:slideViewPr>
    <p:cSldViewPr snapToGrid="0" snapToObjects="1">
      <p:cViewPr>
        <p:scale>
          <a:sx n="170" d="100"/>
          <a:sy n="170" d="100"/>
        </p:scale>
        <p:origin x="120" y="6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84890-85D2-4D7B-8EF5-15A9C1DB8F42}" type="datetimeFigureOut">
              <a:rPr lang="en-US" smtClean="0"/>
              <a:t>12/10/20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23619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57CC2-0FC8-4686-B024-99790E0F5162}" type="datetimeFigureOut">
              <a:rPr lang="en-US" smtClean="0"/>
              <a:t>12/10/20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2568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64DA5-CD3D-4590-A511-FCD3BC7A793E}" type="datetimeFigureOut">
              <a:rPr lang="en-US" smtClean="0"/>
              <a:t>12/10/20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6516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5661D-6934-4B32-B92C-470368BF1EC6}" type="datetimeFigureOut">
              <a:rPr lang="en-US" smtClean="0"/>
              <a:t>12/10/20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0823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C6F822A4-8DA6-4447-9B1F-C5DB58435268}" type="datetimeFigureOut">
              <a:rPr lang="en-US" smtClean="0"/>
              <a:t>12/10/20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35599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8D31E-DCDA-41A7-9C67-C4B11B94D21D}" type="datetimeFigureOut">
              <a:rPr lang="en-US" smtClean="0"/>
              <a:t>12/10/20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3787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762C0-B258-48F1-ADE6-176B4174CCDD}" type="datetimeFigureOut">
              <a:rPr lang="en-US" smtClean="0"/>
              <a:t>12/10/20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23781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919A6-33EB-49BD-A62F-1FA56B9F9712}" type="datetimeFigureOut">
              <a:rPr lang="en-US" smtClean="0"/>
              <a:t>12/10/20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818866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E7D1B-D673-4CF6-8672-009D42ABD2A0}" type="datetimeFigureOut">
              <a:rPr lang="en-US" smtClean="0"/>
              <a:t>12/10/20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2624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6AA21-1863-4931-97CB-99D0A168701B}" type="datetimeFigureOut">
              <a:rPr lang="en-US" smtClean="0"/>
              <a:t>12/10/20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8976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2C379-9A7C-4C87-A116-CBE9F58B04C5}" type="datetimeFigureOut">
              <a:rPr lang="en-US" smtClean="0"/>
              <a:t>12/10/20</a:t>
            </a:fld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6151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8664C608-40B1-4030-A28D-5B74BC98ADCE}" type="datetimeFigureOut">
              <a:rPr lang="en-US" smtClean="0"/>
              <a:t>12/10/20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7551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microsoft.com/office/2007/relationships/hdphoto" Target="../media/hdphoto2.wdp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2.png"/><Relationship Id="rId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microsoft.com/office/2007/relationships/hdphoto" Target="../media/hdphoto2.wdp"/><Relationship Id="rId7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11" Type="http://schemas.openxmlformats.org/officeDocument/2006/relationships/image" Target="../media/image2.png"/><Relationship Id="rId5" Type="http://schemas.microsoft.com/office/2007/relationships/hdphoto" Target="../media/hdphoto1.wdp"/><Relationship Id="rId10" Type="http://schemas.openxmlformats.org/officeDocument/2006/relationships/image" Target="../media/image19.png"/><Relationship Id="rId4" Type="http://schemas.openxmlformats.org/officeDocument/2006/relationships/image" Target="../media/image3.png"/><Relationship Id="rId9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microsoft.com/office/2007/relationships/hdphoto" Target="../media/hdphoto2.wdp"/><Relationship Id="rId7" Type="http://schemas.openxmlformats.org/officeDocument/2006/relationships/image" Target="../media/image21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eg"/><Relationship Id="rId11" Type="http://schemas.openxmlformats.org/officeDocument/2006/relationships/image" Target="../media/image25.jpg"/><Relationship Id="rId5" Type="http://schemas.microsoft.com/office/2007/relationships/hdphoto" Target="../media/hdphoto1.wdp"/><Relationship Id="rId10" Type="http://schemas.openxmlformats.org/officeDocument/2006/relationships/image" Target="../media/image24.png"/><Relationship Id="rId4" Type="http://schemas.openxmlformats.org/officeDocument/2006/relationships/image" Target="../media/image3.png"/><Relationship Id="rId9" Type="http://schemas.openxmlformats.org/officeDocument/2006/relationships/image" Target="../media/image2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6B290B-F759-9B4E-ABFD-14113922927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sz="6000" dirty="0"/>
              <a:t>-Group 3 Project 2- </a:t>
            </a:r>
            <a:br>
              <a:rPr lang="en-US" dirty="0"/>
            </a:br>
            <a:r>
              <a:rPr lang="en-US" dirty="0"/>
              <a:t>US WILDFIRE DATABASE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D32DB53-5F49-0141-AC09-177211E355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51560" y="4468031"/>
            <a:ext cx="7891272" cy="1069848"/>
          </a:xfrm>
        </p:spPr>
        <p:txBody>
          <a:bodyPr/>
          <a:lstStyle/>
          <a:p>
            <a:r>
              <a:rPr lang="en-US" dirty="0" err="1"/>
              <a:t>Kaylon</a:t>
            </a:r>
            <a:r>
              <a:rPr lang="en-US" dirty="0"/>
              <a:t> Young, Behrouz </a:t>
            </a:r>
            <a:r>
              <a:rPr lang="en-US" dirty="0" err="1"/>
              <a:t>Zand</a:t>
            </a:r>
            <a:r>
              <a:rPr lang="en-US" dirty="0"/>
              <a:t>, Tobias Judd, Rob Pascarella</a:t>
            </a:r>
          </a:p>
        </p:txBody>
      </p:sp>
    </p:spTree>
    <p:extLst>
      <p:ext uri="{BB962C8B-B14F-4D97-AF65-F5344CB8AC3E}">
        <p14:creationId xmlns:p14="http://schemas.microsoft.com/office/powerpoint/2010/main" val="20340485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tint val="75000"/>
                <a:shade val="58000"/>
                <a:satMod val="120000"/>
              </a:schemeClr>
              <a:schemeClr val="bg1">
                <a:tint val="50000"/>
                <a:shade val="96000"/>
              </a:schemeClr>
            </a:duotone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A0E4E09-FC02-4ADC-951A-3FFA90B6FE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01DAFB-0B89-3C4B-B066-929E60030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8151" y="0"/>
            <a:ext cx="5548841" cy="1898907"/>
          </a:xfrm>
        </p:spPr>
        <p:txBody>
          <a:bodyPr>
            <a:normAutofit/>
          </a:bodyPr>
          <a:lstStyle/>
          <a:p>
            <a:r>
              <a:rPr lang="en-US" sz="6000" dirty="0">
                <a:solidFill>
                  <a:schemeClr val="tx1"/>
                </a:solidFill>
              </a:rPr>
              <a:t>Project Abstract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5821A2D-F010-4C2B-8819-23281D9C77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3"/>
            <a:ext cx="6095695" cy="6857997"/>
          </a:xfrm>
          <a:custGeom>
            <a:avLst/>
            <a:gdLst>
              <a:gd name="connsiteX0" fmla="*/ 3435036 w 6095695"/>
              <a:gd name="connsiteY0" fmla="*/ 0 h 6857997"/>
              <a:gd name="connsiteX1" fmla="*/ 4198562 w 6095695"/>
              <a:gd name="connsiteY1" fmla="*/ 0 h 6857997"/>
              <a:gd name="connsiteX2" fmla="*/ 4365987 w 6095695"/>
              <a:gd name="connsiteY2" fmla="*/ 128761 h 6857997"/>
              <a:gd name="connsiteX3" fmla="*/ 6095695 w 6095695"/>
              <a:gd name="connsiteY3" fmla="*/ 3718209 h 6857997"/>
              <a:gd name="connsiteX4" fmla="*/ 4860911 w 6095695"/>
              <a:gd name="connsiteY4" fmla="*/ 6845880 h 6857997"/>
              <a:gd name="connsiteX5" fmla="*/ 4849107 w 6095695"/>
              <a:gd name="connsiteY5" fmla="*/ 6857997 h 6857997"/>
              <a:gd name="connsiteX6" fmla="*/ 4253869 w 6095695"/>
              <a:gd name="connsiteY6" fmla="*/ 6857997 h 6857997"/>
              <a:gd name="connsiteX7" fmla="*/ 4409441 w 6095695"/>
              <a:gd name="connsiteY7" fmla="*/ 6719623 h 6857997"/>
              <a:gd name="connsiteX8" fmla="*/ 5679794 w 6095695"/>
              <a:gd name="connsiteY8" fmla="*/ 3718209 h 6857997"/>
              <a:gd name="connsiteX9" fmla="*/ 3591563 w 6095695"/>
              <a:gd name="connsiteY9" fmla="*/ 88079 h 6857997"/>
              <a:gd name="connsiteX10" fmla="*/ 0 w 6095695"/>
              <a:gd name="connsiteY10" fmla="*/ 0 h 6857997"/>
              <a:gd name="connsiteX11" fmla="*/ 3177466 w 6095695"/>
              <a:gd name="connsiteY11" fmla="*/ 0 h 6857997"/>
              <a:gd name="connsiteX12" fmla="*/ 3353291 w 6095695"/>
              <a:gd name="connsiteY12" fmla="*/ 88129 h 6857997"/>
              <a:gd name="connsiteX13" fmla="*/ 5560965 w 6095695"/>
              <a:gd name="connsiteY13" fmla="*/ 3718209 h 6857997"/>
              <a:gd name="connsiteX14" fmla="*/ 4325417 w 6095695"/>
              <a:gd name="connsiteY14" fmla="*/ 6637392 h 6857997"/>
              <a:gd name="connsiteX15" fmla="*/ 4077394 w 6095695"/>
              <a:gd name="connsiteY15" fmla="*/ 6857997 h 6857997"/>
              <a:gd name="connsiteX16" fmla="*/ 0 w 6095695"/>
              <a:gd name="connsiteY16" fmla="*/ 6857997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095695" h="6857997">
                <a:moveTo>
                  <a:pt x="3435036" y="0"/>
                </a:moveTo>
                <a:lnTo>
                  <a:pt x="4198562" y="0"/>
                </a:lnTo>
                <a:lnTo>
                  <a:pt x="4365987" y="128761"/>
                </a:lnTo>
                <a:cubicBezTo>
                  <a:pt x="5422363" y="981944"/>
                  <a:pt x="6095695" y="2273123"/>
                  <a:pt x="6095695" y="3718209"/>
                </a:cubicBezTo>
                <a:cubicBezTo>
                  <a:pt x="6095695" y="4922447"/>
                  <a:pt x="5628104" y="6019805"/>
                  <a:pt x="4860911" y="6845880"/>
                </a:cubicBezTo>
                <a:lnTo>
                  <a:pt x="4849107" y="6857997"/>
                </a:lnTo>
                <a:lnTo>
                  <a:pt x="4253869" y="6857997"/>
                </a:lnTo>
                <a:lnTo>
                  <a:pt x="4409441" y="6719623"/>
                </a:lnTo>
                <a:cubicBezTo>
                  <a:pt x="5194330" y="5951494"/>
                  <a:pt x="5679794" y="4890334"/>
                  <a:pt x="5679794" y="3718209"/>
                </a:cubicBezTo>
                <a:cubicBezTo>
                  <a:pt x="5679794" y="2179795"/>
                  <a:pt x="4843506" y="832535"/>
                  <a:pt x="3591563" y="88079"/>
                </a:cubicBezTo>
                <a:close/>
                <a:moveTo>
                  <a:pt x="0" y="0"/>
                </a:moveTo>
                <a:lnTo>
                  <a:pt x="3177466" y="0"/>
                </a:lnTo>
                <a:lnTo>
                  <a:pt x="3353291" y="88129"/>
                </a:lnTo>
                <a:cubicBezTo>
                  <a:pt x="4668281" y="787221"/>
                  <a:pt x="5560965" y="2150692"/>
                  <a:pt x="5560965" y="3718209"/>
                </a:cubicBezTo>
                <a:cubicBezTo>
                  <a:pt x="5560965" y="4858221"/>
                  <a:pt x="5088802" y="5890308"/>
                  <a:pt x="4325417" y="6637392"/>
                </a:cubicBezTo>
                <a:lnTo>
                  <a:pt x="4077394" y="6857997"/>
                </a:lnTo>
                <a:lnTo>
                  <a:pt x="0" y="6857997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 descr="A picture containing chart&#10;&#10;Description automatically generated">
            <a:extLst>
              <a:ext uri="{FF2B5EF4-FFF2-40B4-BE49-F238E27FC236}">
                <a16:creationId xmlns:a16="http://schemas.microsoft.com/office/drawing/2014/main" id="{3F388DFC-ADE8-D14F-9A06-594D946461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727" y="3247696"/>
            <a:ext cx="2706014" cy="267881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0ED0C7-A71B-CB45-BD5D-140FBDD26E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0234" y="1710268"/>
            <a:ext cx="5140090" cy="4947421"/>
          </a:xfrm>
        </p:spPr>
        <p:txBody>
          <a:bodyPr>
            <a:normAutofit/>
          </a:bodyPr>
          <a:lstStyle/>
          <a:p>
            <a:pPr>
              <a:buClr>
                <a:schemeClr val="bg1"/>
              </a:buClr>
            </a:pPr>
            <a:r>
              <a:rPr lang="en-US" dirty="0"/>
              <a:t>As stated in the proposal, the initial dataset was found to have 1.88 million geo-referenced wildfire records: almost 1GB of total data.  This obviously created synchronous issues with GitHub.  Even if this amount of data was usable, the end user would experience performance issue.</a:t>
            </a:r>
          </a:p>
          <a:p>
            <a:pPr>
              <a:buClr>
                <a:schemeClr val="bg1"/>
              </a:buClr>
            </a:pPr>
            <a:r>
              <a:rPr lang="en-US" dirty="0"/>
              <a:t>To make the project more manageable, the data was filtered to only study “Class G” fires.</a:t>
            </a:r>
          </a:p>
          <a:p>
            <a:pPr>
              <a:buClr>
                <a:schemeClr val="bg1"/>
              </a:buClr>
            </a:pPr>
            <a:r>
              <a:rPr lang="en-US" dirty="0"/>
              <a:t>These Class G fires were then cleaned for missing fields, dropped rows that were not critical for analysis.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68B9961-F007-40D1-AF51-61B6DE5106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E9FDF494-C7FB-47DF-BD39-1F65FA5508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3A822E1C-4C1A-4BEE-B19C-0FFB2D57BB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384A7AE8-EA3E-894C-8072-0A27D25C8D51}"/>
              </a:ext>
            </a:extLst>
          </p:cNvPr>
          <p:cNvSpPr txBox="1"/>
          <p:nvPr/>
        </p:nvSpPr>
        <p:spPr>
          <a:xfrm>
            <a:off x="1159727" y="2847586"/>
            <a:ext cx="27060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>
                    <a:lumMod val="75000"/>
                  </a:schemeClr>
                </a:solidFill>
              </a:rPr>
              <a:t>Wildfires Class Size</a:t>
            </a:r>
          </a:p>
        </p:txBody>
      </p:sp>
    </p:spTree>
    <p:extLst>
      <p:ext uri="{BB962C8B-B14F-4D97-AF65-F5344CB8AC3E}">
        <p14:creationId xmlns:p14="http://schemas.microsoft.com/office/powerpoint/2010/main" val="11645575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E9B4A0-9BA5-D541-B4B5-BCF8147114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9128" y="423309"/>
            <a:ext cx="7495872" cy="1609344"/>
          </a:xfrm>
        </p:spPr>
        <p:txBody>
          <a:bodyPr>
            <a:normAutofit/>
          </a:bodyPr>
          <a:lstStyle/>
          <a:p>
            <a:r>
              <a:rPr lang="en-US" sz="6000" dirty="0"/>
              <a:t>-The Guts-</a:t>
            </a:r>
            <a:br>
              <a:rPr lang="en-US" sz="3400" dirty="0"/>
            </a:br>
            <a:r>
              <a:rPr lang="en-US" sz="3200" dirty="0"/>
              <a:t>Tools Utilized for Project Success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D87FF35-BAAC-7841-8E71-0D39BE7A41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0132" y="153259"/>
            <a:ext cx="1868363" cy="224428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C94D1E-B666-5A4F-90BD-AA67D2E9F2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9128" y="2032652"/>
            <a:ext cx="8280415" cy="4240731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endParaRPr lang="en-US" sz="1900" dirty="0"/>
          </a:p>
          <a:p>
            <a:pPr>
              <a:buClr>
                <a:schemeClr val="bg1"/>
              </a:buClr>
            </a:pPr>
            <a:r>
              <a:rPr lang="en-US" sz="1900" dirty="0"/>
              <a:t>Navigation bar and other user-friendly HTML aspects</a:t>
            </a:r>
          </a:p>
          <a:p>
            <a:pPr>
              <a:buClr>
                <a:schemeClr val="bg1"/>
              </a:buClr>
            </a:pPr>
            <a:r>
              <a:rPr lang="en-US" sz="1900" dirty="0"/>
              <a:t>Interactive, informative page</a:t>
            </a:r>
          </a:p>
          <a:p>
            <a:pPr>
              <a:buClr>
                <a:schemeClr val="bg1"/>
              </a:buClr>
            </a:pPr>
            <a:r>
              <a:rPr lang="en-US" sz="1900" dirty="0"/>
              <a:t>Bootstrap containers for visual appeal</a:t>
            </a:r>
          </a:p>
          <a:p>
            <a:pPr>
              <a:buClr>
                <a:schemeClr val="bg1"/>
              </a:buClr>
            </a:pPr>
            <a:r>
              <a:rPr lang="en-US" sz="1900" dirty="0"/>
              <a:t>Flask App communicates with PostgreSQL</a:t>
            </a:r>
          </a:p>
          <a:p>
            <a:pPr>
              <a:buClr>
                <a:schemeClr val="bg1"/>
              </a:buClr>
            </a:pPr>
            <a:r>
              <a:rPr lang="en-US" sz="1900" dirty="0"/>
              <a:t>D3 utilized to pull </a:t>
            </a:r>
            <a:r>
              <a:rPr lang="en-US" sz="1900" dirty="0" err="1"/>
              <a:t>jsonified</a:t>
            </a:r>
            <a:r>
              <a:rPr lang="en-US" sz="1900" dirty="0"/>
              <a:t> data</a:t>
            </a:r>
          </a:p>
          <a:p>
            <a:pPr>
              <a:buClr>
                <a:schemeClr val="bg1"/>
              </a:buClr>
            </a:pPr>
            <a:r>
              <a:rPr lang="en-US" sz="1900" dirty="0"/>
              <a:t>Leaflet map featuring coolest-ever selection slider</a:t>
            </a:r>
          </a:p>
          <a:p>
            <a:pPr>
              <a:buClr>
                <a:schemeClr val="bg1"/>
              </a:buClr>
            </a:pPr>
            <a:r>
              <a:rPr lang="en-US" sz="1900" dirty="0" err="1"/>
              <a:t>Chart.js</a:t>
            </a:r>
            <a:r>
              <a:rPr lang="en-US" sz="1900" dirty="0"/>
              <a:t> build/destroy method over every iteration creates clean maps</a:t>
            </a:r>
          </a:p>
          <a:p>
            <a:pPr>
              <a:buClr>
                <a:schemeClr val="bg1"/>
              </a:buClr>
            </a:pPr>
            <a:r>
              <a:rPr lang="en-US" sz="1900" dirty="0"/>
              <a:t>State Choropleth plot</a:t>
            </a:r>
          </a:p>
          <a:p>
            <a:pPr>
              <a:buClr>
                <a:schemeClr val="bg1"/>
              </a:buClr>
            </a:pPr>
            <a:r>
              <a:rPr lang="en-US" sz="1900" dirty="0"/>
              <a:t>Selection of state updates new latitude/longitude, centered in </a:t>
            </a:r>
            <a:r>
              <a:rPr lang="en-US" sz="1900" dirty="0" err="1"/>
              <a:t>plot.ly</a:t>
            </a:r>
            <a:r>
              <a:rPr lang="en-US" sz="1900" dirty="0"/>
              <a:t> map</a:t>
            </a:r>
          </a:p>
          <a:p>
            <a:pPr>
              <a:buClr>
                <a:schemeClr val="bg1"/>
              </a:buClr>
            </a:pPr>
            <a:r>
              <a:rPr lang="en-US" sz="1900" dirty="0" err="1"/>
              <a:t>Chart.js</a:t>
            </a:r>
            <a:r>
              <a:rPr lang="en-US" sz="1900" dirty="0"/>
              <a:t> Scatterplot</a:t>
            </a:r>
          </a:p>
          <a:p>
            <a:endParaRPr lang="en-US" sz="1100" dirty="0"/>
          </a:p>
        </p:txBody>
      </p:sp>
      <p:pic>
        <p:nvPicPr>
          <p:cNvPr id="17" name="Picture 16" descr="Logo, icon&#10;&#10;Description automatically generated">
            <a:extLst>
              <a:ext uri="{FF2B5EF4-FFF2-40B4-BE49-F238E27FC236}">
                <a16:creationId xmlns:a16="http://schemas.microsoft.com/office/drawing/2014/main" id="{509F8046-3C03-C24E-AF07-948F5A3961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3862" y="4476895"/>
            <a:ext cx="1616494" cy="1574689"/>
          </a:xfrm>
          <a:prstGeom prst="rect">
            <a:avLst/>
          </a:prstGeom>
        </p:spPr>
      </p:pic>
      <p:pic>
        <p:nvPicPr>
          <p:cNvPr id="19" name="Picture 18" descr="A picture containing text, tableware, clipart, dishware&#10;&#10;Description automatically generated">
            <a:extLst>
              <a:ext uri="{FF2B5EF4-FFF2-40B4-BE49-F238E27FC236}">
                <a16:creationId xmlns:a16="http://schemas.microsoft.com/office/drawing/2014/main" id="{DA16059A-F8A2-814F-AFA6-70ED0A548F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5764" y="3006042"/>
            <a:ext cx="1248549" cy="496112"/>
          </a:xfrm>
          <a:prstGeom prst="rect">
            <a:avLst/>
          </a:prstGeom>
        </p:spPr>
      </p:pic>
      <p:pic>
        <p:nvPicPr>
          <p:cNvPr id="12" name="Picture 11" descr="Logo&#10;&#10;Description automatically generated">
            <a:extLst>
              <a:ext uri="{FF2B5EF4-FFF2-40B4-BE49-F238E27FC236}">
                <a16:creationId xmlns:a16="http://schemas.microsoft.com/office/drawing/2014/main" id="{D2A29AC2-FF35-9B40-9328-636FFC4601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4315" y="2400640"/>
            <a:ext cx="3145749" cy="959453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1E9A8B71-D7D4-C049-B837-E6F1FF044CD9}"/>
              </a:ext>
            </a:extLst>
          </p:cNvPr>
          <p:cNvSpPr/>
          <p:nvPr/>
        </p:nvSpPr>
        <p:spPr>
          <a:xfrm>
            <a:off x="11265108" y="6130977"/>
            <a:ext cx="712033" cy="6370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Picture 43" descr="Icon&#10;&#10;Description automatically generated">
            <a:extLst>
              <a:ext uri="{FF2B5EF4-FFF2-40B4-BE49-F238E27FC236}">
                <a16:creationId xmlns:a16="http://schemas.microsoft.com/office/drawing/2014/main" id="{A3288E33-8713-7E40-AB33-9F62F3D6BCA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8614" y="922760"/>
            <a:ext cx="1546991" cy="1283476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B09694D1-C60F-DC44-BA5B-C97A24CDFE3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9897" y="3644214"/>
            <a:ext cx="1868363" cy="730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885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Icon&#10;&#10;Description automatically generated">
            <a:extLst>
              <a:ext uri="{FF2B5EF4-FFF2-40B4-BE49-F238E27FC236}">
                <a16:creationId xmlns:a16="http://schemas.microsoft.com/office/drawing/2014/main" id="{A0EEB802-27A5-0448-93F8-722EB8F0D4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84" r="14813" b="2"/>
          <a:stretch/>
        </p:blipFill>
        <p:spPr>
          <a:xfrm>
            <a:off x="20" y="4"/>
            <a:ext cx="6089884" cy="6857999"/>
          </a:xfrm>
          <a:prstGeom prst="rect">
            <a:avLst/>
          </a:prstGeom>
        </p:spPr>
      </p:pic>
      <p:pic>
        <p:nvPicPr>
          <p:cNvPr id="5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EF5401EA-21D7-1849-8F32-2B9A73BF680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17" r="21918" b="1"/>
          <a:stretch/>
        </p:blipFill>
        <p:spPr>
          <a:xfrm>
            <a:off x="6089904" y="-5"/>
            <a:ext cx="6089904" cy="685800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F79FF99C-BAA9-404F-9C96-6DD456B4F7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9C44AFD-C72D-4D9C-84C6-73E615CED8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blipFill dpi="0" rotWithShape="1">
            <a:blip r:embed="rId4">
              <a:alphaModFix amt="30000"/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  <a14:imgEffect>
                        <a14:brightnessContrast bright="-25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832C67-4444-744F-88F1-B5FF3D58E6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7559" y="79898"/>
            <a:ext cx="3614578" cy="1609344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SQL Data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A6DC460-511C-4C58-8F72-5E7DFFA109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2273" y="2016177"/>
            <a:ext cx="4648901" cy="4071253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sz="2200" b="1" dirty="0"/>
              <a:t>Local Server was utilized</a:t>
            </a:r>
          </a:p>
          <a:p>
            <a:pPr>
              <a:buClr>
                <a:schemeClr val="tx1"/>
              </a:buClr>
            </a:pPr>
            <a:r>
              <a:rPr lang="en-US" sz="2200" b="1" dirty="0"/>
              <a:t>.</a:t>
            </a:r>
            <a:r>
              <a:rPr lang="en-US" sz="2200" b="1" dirty="0" err="1"/>
              <a:t>sqlite</a:t>
            </a:r>
            <a:r>
              <a:rPr lang="en-US" sz="2200" b="1" dirty="0"/>
              <a:t> was imported to </a:t>
            </a:r>
            <a:r>
              <a:rPr lang="en-US" sz="2200" b="1" dirty="0" err="1"/>
              <a:t>jupyter</a:t>
            </a:r>
            <a:r>
              <a:rPr lang="en-US" sz="2200" b="1" dirty="0"/>
              <a:t> notebook</a:t>
            </a:r>
          </a:p>
          <a:p>
            <a:pPr>
              <a:buClr>
                <a:schemeClr val="tx1"/>
              </a:buClr>
            </a:pPr>
            <a:r>
              <a:rPr lang="en-US" sz="2200" b="1" dirty="0" err="1"/>
              <a:t>SQLAlchemy</a:t>
            </a:r>
            <a:r>
              <a:rPr lang="en-US" sz="2200" b="1" dirty="0"/>
              <a:t> with Postgres database</a:t>
            </a:r>
          </a:p>
          <a:p>
            <a:pPr>
              <a:buClr>
                <a:schemeClr val="tx1"/>
              </a:buClr>
            </a:pPr>
            <a:r>
              <a:rPr lang="en-US" sz="2200" b="1" dirty="0"/>
              <a:t>Formulated dashboard by exportation of the resulting clean via .csv file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D25B14F-36E0-41E8-956F-CABEF1ADD6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4AFB9EA5-DE4D-4E6B-A302-F55174E4B1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E44092F4-4D9B-4D0A-8832-C29E786F8F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034708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202F9F37-99B1-6342-A8C6-D922507941E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79" b="16941"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79FF99C-BAA9-404F-9C96-6DD456B4F7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9C44AFD-C72D-4D9C-84C6-73E615CED8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blipFill dpi="0" rotWithShape="1">
            <a:blip r:embed="rId3">
              <a:alphaModFix amt="30000"/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  <a14:imgEffect>
                        <a14:brightnessContrast bright="-25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009FAE-9F0C-8446-98AD-2E0AF3154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67792" y="700509"/>
            <a:ext cx="5891133" cy="1609344"/>
          </a:xfrm>
        </p:spPr>
        <p:txBody>
          <a:bodyPr anchor="ctr">
            <a:noAutofit/>
          </a:bodyPr>
          <a:lstStyle/>
          <a:p>
            <a:r>
              <a:rPr lang="en-US" sz="6000" dirty="0">
                <a:solidFill>
                  <a:schemeClr val="tx1"/>
                </a:solidFill>
              </a:rPr>
              <a:t>Flask Application 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37E730A-4CA8-4F7D-B387-2B68165B34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35420" y="1984866"/>
            <a:ext cx="3715612" cy="13504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Data crunching ENGINE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D25B14F-36E0-41E8-956F-CABEF1ADD6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AFB9EA5-DE4D-4E6B-A302-F55174E4B1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E44092F4-4D9B-4D0A-8832-C29E786F8F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3" name="Oval 22">
            <a:extLst>
              <a:ext uri="{FF2B5EF4-FFF2-40B4-BE49-F238E27FC236}">
                <a16:creationId xmlns:a16="http://schemas.microsoft.com/office/drawing/2014/main" id="{56A256BD-0F7E-D54F-B58A-F94E1A8E2BD9}"/>
              </a:ext>
            </a:extLst>
          </p:cNvPr>
          <p:cNvSpPr/>
          <p:nvPr/>
        </p:nvSpPr>
        <p:spPr>
          <a:xfrm>
            <a:off x="11260194" y="6143769"/>
            <a:ext cx="1091701" cy="1026827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pic>
        <p:nvPicPr>
          <p:cNvPr id="21" name="Picture 20" descr="Icon&#10;&#10;Description automatically generated">
            <a:extLst>
              <a:ext uri="{FF2B5EF4-FFF2-40B4-BE49-F238E27FC236}">
                <a16:creationId xmlns:a16="http://schemas.microsoft.com/office/drawing/2014/main" id="{E94E80D8-E677-8B4D-801E-4E93E9B3F743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5460" y="3010352"/>
            <a:ext cx="5356472" cy="4017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1496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88AC89AB-A17C-46F7-B061-DE8A3339C7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EE87EBC6-3075-4F1C-819A-E8FE618EBF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790314CB-54E3-4B0A-BC84-E191900655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68ACF3A2-127D-4E67-91BD-C1BED69D61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A8ECBADA-8A2F-40C5-9B9B-5AB5477795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81C4E588-EBB5-421B-AF74-18741C4A31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55" name="Rectangle 54">
            <a:extLst>
              <a:ext uri="{FF2B5EF4-FFF2-40B4-BE49-F238E27FC236}">
                <a16:creationId xmlns:a16="http://schemas.microsoft.com/office/drawing/2014/main" id="{18E50CD6-37B8-40BE-B65A-93FED4B09B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pic>
        <p:nvPicPr>
          <p:cNvPr id="13" name="Picture 12" descr="A picture containing outdoor, nature, street, light&#10;&#10;Description automatically generated">
            <a:extLst>
              <a:ext uri="{FF2B5EF4-FFF2-40B4-BE49-F238E27FC236}">
                <a16:creationId xmlns:a16="http://schemas.microsoft.com/office/drawing/2014/main" id="{6496A021-F53A-9B4D-8689-832FB1E5E4D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07" r="11165" b="1"/>
          <a:stretch/>
        </p:blipFill>
        <p:spPr>
          <a:xfrm>
            <a:off x="20" y="-3"/>
            <a:ext cx="12191980" cy="6855958"/>
          </a:xfrm>
          <a:prstGeom prst="rect">
            <a:avLst/>
          </a:prstGeom>
        </p:spPr>
      </p:pic>
      <p:sp>
        <p:nvSpPr>
          <p:cNvPr id="57" name="Rectangle 56">
            <a:extLst>
              <a:ext uri="{FF2B5EF4-FFF2-40B4-BE49-F238E27FC236}">
                <a16:creationId xmlns:a16="http://schemas.microsoft.com/office/drawing/2014/main" id="{DCF376AE-810F-4494-9EC0-02E1FB5451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blipFill dpi="0" rotWithShape="1">
            <a:blip r:embed="rId7">
              <a:alphaModFix amt="30000"/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  <a14:imgEffect>
                        <a14:brightnessContrast bright="-25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0E1414-A8C6-4042-96EA-52888D6F21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7009" y="3654006"/>
            <a:ext cx="3641583" cy="811728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80000"/>
              </a:lnSpc>
            </a:pPr>
            <a:r>
              <a:rPr lang="en-US" kern="1200" cap="all" baseline="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Front END</a:t>
            </a:r>
          </a:p>
        </p:txBody>
      </p:sp>
      <p:sp>
        <p:nvSpPr>
          <p:cNvPr id="37" name="Content Placeholder 22">
            <a:extLst>
              <a:ext uri="{FF2B5EF4-FFF2-40B4-BE49-F238E27FC236}">
                <a16:creationId xmlns:a16="http://schemas.microsoft.com/office/drawing/2014/main" id="{6C6F197B-4F5F-4145-8534-7E66BCBAFD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88623" y="4533228"/>
            <a:ext cx="7313102" cy="1426726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indent="0">
              <a:buNone/>
            </a:pPr>
            <a:r>
              <a:rPr lang="en-US" sz="2200" dirty="0">
                <a:solidFill>
                  <a:srgbClr val="FFFFFF"/>
                </a:solidFill>
              </a:rPr>
              <a:t>Utilization of video looping drives engagement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FFFFFF"/>
                </a:solidFill>
              </a:rPr>
              <a:t>  </a:t>
            </a:r>
          </a:p>
          <a:p>
            <a:pPr marL="0" indent="0">
              <a:buNone/>
            </a:pPr>
            <a:endParaRPr lang="en-US" sz="2200" dirty="0">
              <a:solidFill>
                <a:srgbClr val="FFFFFF"/>
              </a:solidFill>
            </a:endParaRPr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2C4A1A2F-3898-49C9-8609-4A1126335B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30509" y="-6414"/>
            <a:ext cx="3393224" cy="3125206"/>
          </a:xfrm>
          <a:custGeom>
            <a:avLst/>
            <a:gdLst>
              <a:gd name="connsiteX0" fmla="*/ 783800 w 3393224"/>
              <a:gd name="connsiteY0" fmla="*/ 0 h 3125206"/>
              <a:gd name="connsiteX1" fmla="*/ 2609424 w 3393224"/>
              <a:gd name="connsiteY1" fmla="*/ 0 h 3125206"/>
              <a:gd name="connsiteX2" fmla="*/ 2645204 w 3393224"/>
              <a:gd name="connsiteY2" fmla="*/ 21737 h 3125206"/>
              <a:gd name="connsiteX3" fmla="*/ 3393224 w 3393224"/>
              <a:gd name="connsiteY3" fmla="*/ 1428594 h 3125206"/>
              <a:gd name="connsiteX4" fmla="*/ 1696612 w 3393224"/>
              <a:gd name="connsiteY4" fmla="*/ 3125206 h 3125206"/>
              <a:gd name="connsiteX5" fmla="*/ 0 w 3393224"/>
              <a:gd name="connsiteY5" fmla="*/ 1428594 h 3125206"/>
              <a:gd name="connsiteX6" fmla="*/ 748020 w 3393224"/>
              <a:gd name="connsiteY6" fmla="*/ 21737 h 3125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93224" h="3125206">
                <a:moveTo>
                  <a:pt x="783800" y="0"/>
                </a:moveTo>
                <a:lnTo>
                  <a:pt x="2609424" y="0"/>
                </a:lnTo>
                <a:lnTo>
                  <a:pt x="2645204" y="21737"/>
                </a:lnTo>
                <a:cubicBezTo>
                  <a:pt x="3096506" y="326630"/>
                  <a:pt x="3393224" y="842961"/>
                  <a:pt x="3393224" y="1428594"/>
                </a:cubicBezTo>
                <a:cubicBezTo>
                  <a:pt x="3393224" y="2365607"/>
                  <a:pt x="2633625" y="3125206"/>
                  <a:pt x="1696612" y="3125206"/>
                </a:cubicBezTo>
                <a:cubicBezTo>
                  <a:pt x="759599" y="3125206"/>
                  <a:pt x="0" y="2365607"/>
                  <a:pt x="0" y="1428594"/>
                </a:cubicBezTo>
                <a:cubicBezTo>
                  <a:pt x="0" y="842961"/>
                  <a:pt x="296719" y="326630"/>
                  <a:pt x="748020" y="2173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E1585FCA-54E2-414E-BF13-39AA76CC27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85819" y="0"/>
            <a:ext cx="3227932" cy="4009226"/>
          </a:xfrm>
          <a:custGeom>
            <a:avLst/>
            <a:gdLst>
              <a:gd name="connsiteX0" fmla="*/ 566355 w 3227932"/>
              <a:gd name="connsiteY0" fmla="*/ 0 h 4009226"/>
              <a:gd name="connsiteX1" fmla="*/ 3227932 w 3227932"/>
              <a:gd name="connsiteY1" fmla="*/ 0 h 4009226"/>
              <a:gd name="connsiteX2" fmla="*/ 3227932 w 3227932"/>
              <a:gd name="connsiteY2" fmla="*/ 3878900 h 4009226"/>
              <a:gd name="connsiteX3" fmla="*/ 3172197 w 3227932"/>
              <a:gd name="connsiteY3" fmla="*/ 3899299 h 4009226"/>
              <a:gd name="connsiteX4" fmla="*/ 2445099 w 3227932"/>
              <a:gd name="connsiteY4" fmla="*/ 4009226 h 4009226"/>
              <a:gd name="connsiteX5" fmla="*/ 0 w 3227932"/>
              <a:gd name="connsiteY5" fmla="*/ 1564127 h 4009226"/>
              <a:gd name="connsiteX6" fmla="*/ 558342 w 3227932"/>
              <a:gd name="connsiteY6" fmla="*/ 8817 h 4009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7932" h="4009226">
                <a:moveTo>
                  <a:pt x="566355" y="0"/>
                </a:moveTo>
                <a:lnTo>
                  <a:pt x="3227932" y="0"/>
                </a:lnTo>
                <a:lnTo>
                  <a:pt x="3227932" y="3878900"/>
                </a:lnTo>
                <a:lnTo>
                  <a:pt x="3172197" y="3899299"/>
                </a:lnTo>
                <a:cubicBezTo>
                  <a:pt x="2942507" y="3970740"/>
                  <a:pt x="2698297" y="4009226"/>
                  <a:pt x="2445099" y="4009226"/>
                </a:cubicBezTo>
                <a:cubicBezTo>
                  <a:pt x="1094708" y="4009226"/>
                  <a:pt x="0" y="2914518"/>
                  <a:pt x="0" y="1564127"/>
                </a:cubicBezTo>
                <a:cubicBezTo>
                  <a:pt x="0" y="973331"/>
                  <a:pt x="209534" y="431474"/>
                  <a:pt x="558342" y="881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F9618F04-7FFE-42A4-AA8D-C1E55DFABB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14673"/>
            <a:ext cx="3996977" cy="6086704"/>
          </a:xfrm>
          <a:custGeom>
            <a:avLst/>
            <a:gdLst>
              <a:gd name="connsiteX0" fmla="*/ 953625 w 3996977"/>
              <a:gd name="connsiteY0" fmla="*/ 0 h 6086704"/>
              <a:gd name="connsiteX1" fmla="*/ 3996977 w 3996977"/>
              <a:gd name="connsiteY1" fmla="*/ 3043352 h 6086704"/>
              <a:gd name="connsiteX2" fmla="*/ 953625 w 3996977"/>
              <a:gd name="connsiteY2" fmla="*/ 6086704 h 6086704"/>
              <a:gd name="connsiteX3" fmla="*/ 48625 w 3996977"/>
              <a:gd name="connsiteY3" fmla="*/ 5949881 h 6086704"/>
              <a:gd name="connsiteX4" fmla="*/ 0 w 3996977"/>
              <a:gd name="connsiteY4" fmla="*/ 5932084 h 6086704"/>
              <a:gd name="connsiteX5" fmla="*/ 0 w 3996977"/>
              <a:gd name="connsiteY5" fmla="*/ 154620 h 6086704"/>
              <a:gd name="connsiteX6" fmla="*/ 48625 w 3996977"/>
              <a:gd name="connsiteY6" fmla="*/ 136823 h 6086704"/>
              <a:gd name="connsiteX7" fmla="*/ 953625 w 3996977"/>
              <a:gd name="connsiteY7" fmla="*/ 0 h 6086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996977" h="6086704">
                <a:moveTo>
                  <a:pt x="953625" y="0"/>
                </a:moveTo>
                <a:cubicBezTo>
                  <a:pt x="2634422" y="0"/>
                  <a:pt x="3996977" y="1362555"/>
                  <a:pt x="3996977" y="3043352"/>
                </a:cubicBezTo>
                <a:cubicBezTo>
                  <a:pt x="3996977" y="4724149"/>
                  <a:pt x="2634422" y="6086704"/>
                  <a:pt x="953625" y="6086704"/>
                </a:cubicBezTo>
                <a:cubicBezTo>
                  <a:pt x="638476" y="6086704"/>
                  <a:pt x="334514" y="6038802"/>
                  <a:pt x="48625" y="5949881"/>
                </a:cubicBezTo>
                <a:lnTo>
                  <a:pt x="0" y="5932084"/>
                </a:lnTo>
                <a:lnTo>
                  <a:pt x="0" y="154620"/>
                </a:lnTo>
                <a:lnTo>
                  <a:pt x="48625" y="136823"/>
                </a:lnTo>
                <a:cubicBezTo>
                  <a:pt x="334514" y="47902"/>
                  <a:pt x="638476" y="0"/>
                  <a:pt x="953625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9" name="Picture 18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8AFC1F0C-B5EC-8749-B516-E48DAE89CA5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15" r="21845" b="-1"/>
          <a:stretch/>
        </p:blipFill>
        <p:spPr>
          <a:xfrm>
            <a:off x="20" y="246516"/>
            <a:ext cx="4105707" cy="6223014"/>
          </a:xfrm>
          <a:custGeom>
            <a:avLst/>
            <a:gdLst/>
            <a:ahLst/>
            <a:cxnLst/>
            <a:rect l="l" t="t" r="r" b="b"/>
            <a:pathLst>
              <a:path w="4105727" h="6223014">
                <a:moveTo>
                  <a:pt x="994219" y="350045"/>
                </a:moveTo>
                <a:cubicBezTo>
                  <a:pt x="2519334" y="350045"/>
                  <a:pt x="3755683" y="1586393"/>
                  <a:pt x="3755683" y="3111507"/>
                </a:cubicBezTo>
                <a:cubicBezTo>
                  <a:pt x="3755683" y="4636621"/>
                  <a:pt x="2519334" y="5872970"/>
                  <a:pt x="994219" y="5872970"/>
                </a:cubicBezTo>
                <a:cubicBezTo>
                  <a:pt x="708260" y="5872970"/>
                  <a:pt x="432453" y="5829504"/>
                  <a:pt x="173044" y="5748820"/>
                </a:cubicBezTo>
                <a:lnTo>
                  <a:pt x="0" y="5685485"/>
                </a:lnTo>
                <a:lnTo>
                  <a:pt x="0" y="537529"/>
                </a:lnTo>
                <a:lnTo>
                  <a:pt x="173044" y="474195"/>
                </a:lnTo>
                <a:cubicBezTo>
                  <a:pt x="432453" y="393510"/>
                  <a:pt x="708260" y="350045"/>
                  <a:pt x="994219" y="350045"/>
                </a:cubicBezTo>
                <a:close/>
                <a:moveTo>
                  <a:pt x="994219" y="0"/>
                </a:moveTo>
                <a:cubicBezTo>
                  <a:pt x="2712658" y="0"/>
                  <a:pt x="4105727" y="1393069"/>
                  <a:pt x="4105727" y="3111507"/>
                </a:cubicBezTo>
                <a:cubicBezTo>
                  <a:pt x="4105727" y="4829945"/>
                  <a:pt x="2712658" y="6223014"/>
                  <a:pt x="994219" y="6223014"/>
                </a:cubicBezTo>
                <a:cubicBezTo>
                  <a:pt x="672012" y="6223014"/>
                  <a:pt x="361243" y="6174039"/>
                  <a:pt x="68952" y="6083127"/>
                </a:cubicBezTo>
                <a:lnTo>
                  <a:pt x="0" y="6057891"/>
                </a:lnTo>
                <a:lnTo>
                  <a:pt x="0" y="5768241"/>
                </a:lnTo>
                <a:lnTo>
                  <a:pt x="149913" y="5823110"/>
                </a:lnTo>
                <a:cubicBezTo>
                  <a:pt x="416629" y="5906067"/>
                  <a:pt x="700205" y="5950757"/>
                  <a:pt x="994219" y="5950757"/>
                </a:cubicBezTo>
                <a:cubicBezTo>
                  <a:pt x="2562294" y="5950757"/>
                  <a:pt x="3833470" y="4679581"/>
                  <a:pt x="3833470" y="3111507"/>
                </a:cubicBezTo>
                <a:cubicBezTo>
                  <a:pt x="3833470" y="1543433"/>
                  <a:pt x="2562294" y="272257"/>
                  <a:pt x="994219" y="272257"/>
                </a:cubicBezTo>
                <a:cubicBezTo>
                  <a:pt x="700205" y="272257"/>
                  <a:pt x="416629" y="316947"/>
                  <a:pt x="149913" y="399904"/>
                </a:cubicBezTo>
                <a:lnTo>
                  <a:pt x="0" y="454773"/>
                </a:lnTo>
                <a:lnTo>
                  <a:pt x="0" y="165124"/>
                </a:lnTo>
                <a:lnTo>
                  <a:pt x="68952" y="139887"/>
                </a:lnTo>
                <a:cubicBezTo>
                  <a:pt x="361243" y="48975"/>
                  <a:pt x="672012" y="0"/>
                  <a:pt x="994219" y="0"/>
                </a:cubicBezTo>
                <a:close/>
              </a:path>
            </a:pathLst>
          </a:custGeom>
        </p:spPr>
      </p:pic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0C920151-A311-EF4B-A3FB-A5689213F711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06" r="29567" b="-2"/>
          <a:stretch/>
        </p:blipFill>
        <p:spPr>
          <a:xfrm>
            <a:off x="4347896" y="-4368"/>
            <a:ext cx="3577454" cy="3208363"/>
          </a:xfrm>
          <a:custGeom>
            <a:avLst/>
            <a:gdLst/>
            <a:ahLst/>
            <a:cxnLst/>
            <a:rect l="l" t="t" r="r" b="b"/>
            <a:pathLst>
              <a:path w="3577454" h="3208363">
                <a:moveTo>
                  <a:pt x="1081320" y="0"/>
                </a:moveTo>
                <a:lnTo>
                  <a:pt x="2496135" y="0"/>
                </a:lnTo>
                <a:lnTo>
                  <a:pt x="2545422" y="23743"/>
                </a:lnTo>
                <a:cubicBezTo>
                  <a:pt x="3040284" y="292568"/>
                  <a:pt x="3376222" y="816871"/>
                  <a:pt x="3376222" y="1419636"/>
                </a:cubicBezTo>
                <a:cubicBezTo>
                  <a:pt x="3376222" y="2296386"/>
                  <a:pt x="2665477" y="3007131"/>
                  <a:pt x="1788728" y="3007131"/>
                </a:cubicBezTo>
                <a:cubicBezTo>
                  <a:pt x="911978" y="3007131"/>
                  <a:pt x="201233" y="2296386"/>
                  <a:pt x="201233" y="1419636"/>
                </a:cubicBezTo>
                <a:cubicBezTo>
                  <a:pt x="201233" y="816871"/>
                  <a:pt x="537171" y="292568"/>
                  <a:pt x="1032033" y="23743"/>
                </a:cubicBezTo>
                <a:close/>
                <a:moveTo>
                  <a:pt x="703576" y="0"/>
                </a:moveTo>
                <a:lnTo>
                  <a:pt x="985076" y="0"/>
                </a:lnTo>
                <a:lnTo>
                  <a:pt x="876141" y="66179"/>
                </a:lnTo>
                <a:cubicBezTo>
                  <a:pt x="441970" y="359500"/>
                  <a:pt x="156514" y="856232"/>
                  <a:pt x="156514" y="1419636"/>
                </a:cubicBezTo>
                <a:cubicBezTo>
                  <a:pt x="156514" y="2321082"/>
                  <a:pt x="887281" y="3051850"/>
                  <a:pt x="1788728" y="3051850"/>
                </a:cubicBezTo>
                <a:cubicBezTo>
                  <a:pt x="2690174" y="3051850"/>
                  <a:pt x="3420941" y="2321082"/>
                  <a:pt x="3420941" y="1419636"/>
                </a:cubicBezTo>
                <a:cubicBezTo>
                  <a:pt x="3420941" y="856232"/>
                  <a:pt x="3135485" y="359500"/>
                  <a:pt x="2701313" y="66179"/>
                </a:cubicBezTo>
                <a:lnTo>
                  <a:pt x="2592379" y="0"/>
                </a:lnTo>
                <a:lnTo>
                  <a:pt x="2873879" y="0"/>
                </a:lnTo>
                <a:lnTo>
                  <a:pt x="2926524" y="39367"/>
                </a:lnTo>
                <a:cubicBezTo>
                  <a:pt x="3324064" y="367446"/>
                  <a:pt x="3577454" y="863950"/>
                  <a:pt x="3577454" y="1419636"/>
                </a:cubicBezTo>
                <a:cubicBezTo>
                  <a:pt x="3577454" y="2407523"/>
                  <a:pt x="2776614" y="3208363"/>
                  <a:pt x="1788728" y="3208363"/>
                </a:cubicBezTo>
                <a:cubicBezTo>
                  <a:pt x="800841" y="3208363"/>
                  <a:pt x="0" y="2407523"/>
                  <a:pt x="0" y="1419636"/>
                </a:cubicBezTo>
                <a:cubicBezTo>
                  <a:pt x="0" y="863950"/>
                  <a:pt x="253391" y="367446"/>
                  <a:pt x="650931" y="39367"/>
                </a:cubicBezTo>
                <a:close/>
              </a:path>
            </a:pathLst>
          </a:custGeom>
        </p:spPr>
      </p:pic>
      <p:pic>
        <p:nvPicPr>
          <p:cNvPr id="7" name="Content Placeholder 6" descr="A picture containing text, first-aid kit, clipart, sign&#10;&#10;Description automatically generated">
            <a:extLst>
              <a:ext uri="{FF2B5EF4-FFF2-40B4-BE49-F238E27FC236}">
                <a16:creationId xmlns:a16="http://schemas.microsoft.com/office/drawing/2014/main" id="{F3F07700-06A9-9443-BB17-DBD69642805C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08" r="32053" b="1"/>
          <a:stretch/>
        </p:blipFill>
        <p:spPr>
          <a:xfrm>
            <a:off x="8798776" y="4"/>
            <a:ext cx="3393224" cy="4146157"/>
          </a:xfrm>
          <a:custGeom>
            <a:avLst/>
            <a:gdLst/>
            <a:ahLst/>
            <a:cxnLst/>
            <a:rect l="l" t="t" r="r" b="b"/>
            <a:pathLst>
              <a:path w="3393224" h="4146157">
                <a:moveTo>
                  <a:pt x="883481" y="0"/>
                </a:moveTo>
                <a:lnTo>
                  <a:pt x="3393224" y="0"/>
                </a:lnTo>
                <a:lnTo>
                  <a:pt x="3393224" y="3712747"/>
                </a:lnTo>
                <a:lnTo>
                  <a:pt x="3294368" y="3748929"/>
                </a:lnTo>
                <a:cubicBezTo>
                  <a:pt x="3077063" y="3816518"/>
                  <a:pt x="2846023" y="3852928"/>
                  <a:pt x="2606478" y="3852928"/>
                </a:cubicBezTo>
                <a:cubicBezTo>
                  <a:pt x="1328905" y="3852928"/>
                  <a:pt x="293229" y="2817252"/>
                  <a:pt x="293229" y="1539679"/>
                </a:cubicBezTo>
                <a:cubicBezTo>
                  <a:pt x="293229" y="980741"/>
                  <a:pt x="491464" y="468103"/>
                  <a:pt x="821462" y="68238"/>
                </a:cubicBezTo>
                <a:close/>
                <a:moveTo>
                  <a:pt x="506742" y="0"/>
                </a:moveTo>
                <a:lnTo>
                  <a:pt x="795528" y="0"/>
                </a:lnTo>
                <a:lnTo>
                  <a:pt x="771181" y="26789"/>
                </a:lnTo>
                <a:cubicBezTo>
                  <a:pt x="431886" y="437919"/>
                  <a:pt x="228067" y="964997"/>
                  <a:pt x="228067" y="1539679"/>
                </a:cubicBezTo>
                <a:cubicBezTo>
                  <a:pt x="228067" y="2853239"/>
                  <a:pt x="1292918" y="3918090"/>
                  <a:pt x="2606478" y="3918090"/>
                </a:cubicBezTo>
                <a:cubicBezTo>
                  <a:pt x="2852771" y="3918090"/>
                  <a:pt x="3090319" y="3880654"/>
                  <a:pt x="3313745" y="3811162"/>
                </a:cubicBezTo>
                <a:lnTo>
                  <a:pt x="3393224" y="3782072"/>
                </a:lnTo>
                <a:lnTo>
                  <a:pt x="3393224" y="4024708"/>
                </a:lnTo>
                <a:lnTo>
                  <a:pt x="3381565" y="4028975"/>
                </a:lnTo>
                <a:cubicBezTo>
                  <a:pt x="3136715" y="4105131"/>
                  <a:pt x="2876388" y="4146157"/>
                  <a:pt x="2606478" y="4146157"/>
                </a:cubicBezTo>
                <a:cubicBezTo>
                  <a:pt x="1166960" y="4146157"/>
                  <a:pt x="0" y="2979197"/>
                  <a:pt x="0" y="1539679"/>
                </a:cubicBezTo>
                <a:cubicBezTo>
                  <a:pt x="0" y="999860"/>
                  <a:pt x="164104" y="498369"/>
                  <a:pt x="445146" y="82372"/>
                </a:cubicBezTo>
                <a:close/>
              </a:path>
            </a:pathLst>
          </a:custGeom>
        </p:spPr>
      </p:pic>
      <p:grpSp>
        <p:nvGrpSpPr>
          <p:cNvPr id="65" name="Group 64">
            <a:extLst>
              <a:ext uri="{FF2B5EF4-FFF2-40B4-BE49-F238E27FC236}">
                <a16:creationId xmlns:a16="http://schemas.microsoft.com/office/drawing/2014/main" id="{F1AAF32B-F0A8-4668-8829-6D641C57A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550379EB-6042-49D7-B4CF-2500A970D1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1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15346808-011F-4696-A0E8-05A715125D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</p:spTree>
    <p:extLst>
      <p:ext uri="{BB962C8B-B14F-4D97-AF65-F5344CB8AC3E}">
        <p14:creationId xmlns:p14="http://schemas.microsoft.com/office/powerpoint/2010/main" val="14721315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>
            <a:extLst>
              <a:ext uri="{FF2B5EF4-FFF2-40B4-BE49-F238E27FC236}">
                <a16:creationId xmlns:a16="http://schemas.microsoft.com/office/drawing/2014/main" id="{88AC89AB-A17C-46F7-B061-DE8A3339C7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EE87EBC6-3075-4F1C-819A-E8FE618EBF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790314CB-54E3-4B0A-BC84-E191900655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68ACF3A2-127D-4E67-91BD-C1BED69D61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A8ECBADA-8A2F-40C5-9B9B-5AB5477795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81C4E588-EBB5-421B-AF74-18741C4A31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2" name="Rectangle 71">
            <a:extLst>
              <a:ext uri="{FF2B5EF4-FFF2-40B4-BE49-F238E27FC236}">
                <a16:creationId xmlns:a16="http://schemas.microsoft.com/office/drawing/2014/main" id="{838AC258-DC28-49B8-80E0-99B79505FE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FD48942-5810-7A44-843F-30795896C00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44" r="27745"/>
          <a:stretch/>
        </p:blipFill>
        <p:spPr>
          <a:xfrm>
            <a:off x="20" y="10"/>
            <a:ext cx="3044932" cy="685798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72C88AB-A1DC-9B4A-9860-C1E83365CF9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399" b="20401"/>
          <a:stretch/>
        </p:blipFill>
        <p:spPr>
          <a:xfrm rot="5400000">
            <a:off x="-330003" y="1906525"/>
            <a:ext cx="6857999" cy="3044952"/>
          </a:xfrm>
          <a:prstGeom prst="rect">
            <a:avLst/>
          </a:prstGeom>
        </p:spPr>
      </p:pic>
      <p:pic>
        <p:nvPicPr>
          <p:cNvPr id="21" name="Picture 20" descr="Text&#10;&#10;Description automatically generated">
            <a:extLst>
              <a:ext uri="{FF2B5EF4-FFF2-40B4-BE49-F238E27FC236}">
                <a16:creationId xmlns:a16="http://schemas.microsoft.com/office/drawing/2014/main" id="{83769352-AC05-F94C-9F57-F154844AD65A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41" r="26582"/>
          <a:stretch/>
        </p:blipFill>
        <p:spPr>
          <a:xfrm>
            <a:off x="7707726" y="5274884"/>
            <a:ext cx="4099159" cy="9175084"/>
          </a:xfrm>
          <a:prstGeom prst="rect">
            <a:avLst/>
          </a:prstGeom>
        </p:spPr>
      </p:pic>
      <p:pic>
        <p:nvPicPr>
          <p:cNvPr id="34" name="Content Placeholder 33">
            <a:extLst>
              <a:ext uri="{FF2B5EF4-FFF2-40B4-BE49-F238E27FC236}">
                <a16:creationId xmlns:a16="http://schemas.microsoft.com/office/drawing/2014/main" id="{C2543C73-7CB3-8747-A0B3-85C34195CAEF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21" r="28079"/>
          <a:stretch/>
        </p:blipFill>
        <p:spPr>
          <a:xfrm>
            <a:off x="4019811" y="-2"/>
            <a:ext cx="3044952" cy="6857999"/>
          </a:xfrm>
          <a:prstGeom prst="rect">
            <a:avLst/>
          </a:prstGeom>
        </p:spPr>
      </p:pic>
      <p:sp>
        <p:nvSpPr>
          <p:cNvPr id="74" name="Rectangle 73">
            <a:extLst>
              <a:ext uri="{FF2B5EF4-FFF2-40B4-BE49-F238E27FC236}">
                <a16:creationId xmlns:a16="http://schemas.microsoft.com/office/drawing/2014/main" id="{4C4C90B9-B967-42B7-BAC4-8CC6143FAF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9313" y="0"/>
            <a:ext cx="12192000" cy="6858000"/>
          </a:xfrm>
          <a:prstGeom prst="rect">
            <a:avLst/>
          </a:prstGeom>
          <a:blipFill dpi="0" rotWithShape="1">
            <a:blip r:embed="rId10">
              <a:alphaModFix amt="17000"/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25000"/>
                      </a14:imgEffect>
                      <a14:imgEffect>
                        <a14:brightnessContrast bright="2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254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F4B314F8-F5AD-43A5-B6E4-CF236B1B2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2531684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EFC27637-F347-4542-A645-BE842FC646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2669517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900FF7F4-11AA-4E4D-A052-77BBDF3CBF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5484434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DC5FCD89-DD28-4869-BC01-8BC4B8C6F3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9215" y="5253661"/>
            <a:ext cx="1080904" cy="1080902"/>
            <a:chOff x="9685338" y="4460675"/>
            <a:chExt cx="1080904" cy="1080902"/>
          </a:xfrm>
        </p:grpSpPr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BE5DF6CC-BF6B-4611-B770-E5F7D4B440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6B483438-A960-48C1-903F-2D602A8FEF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957FC88-5223-7144-A64F-A0D7DA8B5B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60" y="2612367"/>
            <a:ext cx="9966960" cy="301715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9600" kern="1200" cap="all" baseline="0" dirty="0">
                <a:blipFill dpi="0" rotWithShape="1">
                  <a:blip r:embed="rId4"/>
                  <a:srcRect/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THANK YOU</a:t>
            </a:r>
          </a:p>
        </p:txBody>
      </p:sp>
      <p:pic>
        <p:nvPicPr>
          <p:cNvPr id="36" name="Picture 35" descr="A picture containing outdoor, sky, tree, yellow&#10;&#10;Description automatically generated">
            <a:extLst>
              <a:ext uri="{FF2B5EF4-FFF2-40B4-BE49-F238E27FC236}">
                <a16:creationId xmlns:a16="http://schemas.microsoft.com/office/drawing/2014/main" id="{670591E2-0551-0C48-B238-69019C629F78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38" t="799" r="7043" b="-799"/>
          <a:stretch/>
        </p:blipFill>
        <p:spPr>
          <a:xfrm>
            <a:off x="6640643" y="-5"/>
            <a:ext cx="7518923" cy="6399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86154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237</Words>
  <Application>Microsoft Macintosh PowerPoint</Application>
  <PresentationFormat>Widescreen</PresentationFormat>
  <Paragraphs>32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Calibri</vt:lpstr>
      <vt:lpstr>Rockwell</vt:lpstr>
      <vt:lpstr>Rockwell Condensed</vt:lpstr>
      <vt:lpstr>Rockwell Extra Bold</vt:lpstr>
      <vt:lpstr>Wingdings</vt:lpstr>
      <vt:lpstr>Wood Type</vt:lpstr>
      <vt:lpstr>-Group 3 Project 2-  US WILDFIRE DATABASE</vt:lpstr>
      <vt:lpstr>Project Abstract</vt:lpstr>
      <vt:lpstr>-The Guts- Tools Utilized for Project Success</vt:lpstr>
      <vt:lpstr>SQL Data</vt:lpstr>
      <vt:lpstr>Flask Application </vt:lpstr>
      <vt:lpstr>Front END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-Group 3 Project 2-  US WILDFIRE DATABASE</dc:title>
  <dc:creator>Rob Pascarella</dc:creator>
  <cp:lastModifiedBy>Rob Pascarella</cp:lastModifiedBy>
  <cp:revision>2</cp:revision>
  <dcterms:created xsi:type="dcterms:W3CDTF">2020-12-11T03:32:20Z</dcterms:created>
  <dcterms:modified xsi:type="dcterms:W3CDTF">2020-12-11T03:39:17Z</dcterms:modified>
</cp:coreProperties>
</file>